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302" r:id="rId6"/>
    <p:sldId id="307" r:id="rId7"/>
    <p:sldId id="306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F5"/>
    <a:srgbClr val="493996"/>
    <a:srgbClr val="968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D01CC-1DBB-6A34-BB4F-637960A67BF0}" v="18" dt="2026-01-01T15:07:06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1" autoAdjust="0"/>
    <p:restoredTop sz="94634"/>
  </p:normalViewPr>
  <p:slideViewPr>
    <p:cSldViewPr snapToGrid="0" showGuides="1">
      <p:cViewPr varScale="1">
        <p:scale>
          <a:sx n="141" d="100"/>
          <a:sy n="141" d="100"/>
        </p:scale>
        <p:origin x="352" y="176"/>
      </p:cViewPr>
      <p:guideLst>
        <p:guide orient="horz" pos="381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4289-0E2C-4CF9-8435-6386FAB616FC}" type="datetimeFigureOut">
              <a:rPr lang="en-IN" smtClean="0"/>
              <a:t>01-01-2026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09CD-F4C6-4963-9BB7-70D8DC65C7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95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flaticon.com/free-icon/database_95426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database_954265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database_954265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C16E212-A650-A8BC-C301-2A0C6836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B50D1-D040-085B-9C38-7AC88E8DC11F}"/>
              </a:ext>
            </a:extLst>
          </p:cNvPr>
          <p:cNvSpPr txBox="1"/>
          <p:nvPr/>
        </p:nvSpPr>
        <p:spPr>
          <a:xfrm>
            <a:off x="914147" y="2600103"/>
            <a:ext cx="10850005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AI Use Case Capture Form</a:t>
            </a:r>
          </a:p>
          <a:p>
            <a:endParaRPr lang="en-US" sz="360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C0F40-E0E7-E365-17B8-B9F4DAEA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63E3E0-AF1A-D1A2-A6D2-92D0DF00A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910DAA7-D32F-1396-3406-E5321E39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50215-725A-FCA6-751F-02AC6DA2DADD}"/>
              </a:ext>
            </a:extLst>
          </p:cNvPr>
          <p:cNvSpPr txBox="1"/>
          <p:nvPr/>
        </p:nvSpPr>
        <p:spPr>
          <a:xfrm>
            <a:off x="10707624" y="6400800"/>
            <a:ext cx="130837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>
                <a:latin typeface="Microsoft Sans Serif"/>
                <a:ea typeface="Microsoft Sans Serif"/>
                <a:cs typeface="Microsoft Sans Serif"/>
              </a:rPr>
              <a:t>orbys360.com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79280-18B0-289B-F211-94BCA35AFE40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Instructions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9E0F4-B1DE-EE69-7055-8B247BCAF0AE}"/>
              </a:ext>
            </a:extLst>
          </p:cNvPr>
          <p:cNvSpPr/>
          <p:nvPr/>
        </p:nvSpPr>
        <p:spPr>
          <a:xfrm>
            <a:off x="287655" y="591808"/>
            <a:ext cx="11616691" cy="895947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B187A-6A6F-7C0C-0A79-83FC8B562685}"/>
              </a:ext>
            </a:extLst>
          </p:cNvPr>
          <p:cNvSpPr txBox="1"/>
          <p:nvPr/>
        </p:nvSpPr>
        <p:spPr>
          <a:xfrm>
            <a:off x="2374071" y="707747"/>
            <a:ext cx="948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Provide a concise name and short description to identify the use case.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1CE5C-C857-639A-F97D-F1A365158E92}"/>
              </a:ext>
            </a:extLst>
          </p:cNvPr>
          <p:cNvSpPr/>
          <p:nvPr/>
        </p:nvSpPr>
        <p:spPr>
          <a:xfrm>
            <a:off x="732338" y="815214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b="1" kern="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E418156A-AA98-C152-B2AE-E16028FC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8" y="687287"/>
            <a:ext cx="704987" cy="7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8C57FC-C899-B8CF-ECA0-32F8D012E885}"/>
              </a:ext>
            </a:extLst>
          </p:cNvPr>
          <p:cNvSpPr txBox="1"/>
          <p:nvPr/>
        </p:nvSpPr>
        <p:spPr>
          <a:xfrm>
            <a:off x="2374071" y="1039781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Write in plain business language, not technical jargon. Keep it under 2–3 lines.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1CFC59-5B5D-4A58-E9D7-7A6D6FA3833E}"/>
              </a:ext>
            </a:extLst>
          </p:cNvPr>
          <p:cNvSpPr/>
          <p:nvPr/>
        </p:nvSpPr>
        <p:spPr>
          <a:xfrm>
            <a:off x="256810" y="1609389"/>
            <a:ext cx="3722603" cy="2285618"/>
          </a:xfrm>
          <a:prstGeom prst="roundRect">
            <a:avLst>
              <a:gd name="adj" fmla="val 751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D84E1-7123-7187-3D11-9C3481B83D99}"/>
              </a:ext>
            </a:extLst>
          </p:cNvPr>
          <p:cNvSpPr txBox="1"/>
          <p:nvPr/>
        </p:nvSpPr>
        <p:spPr>
          <a:xfrm>
            <a:off x="856579" y="1654907"/>
            <a:ext cx="2987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 Statement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0D325-253A-4545-7ACD-F355B2176C5A}"/>
              </a:ext>
            </a:extLst>
          </p:cNvPr>
          <p:cNvSpPr txBox="1"/>
          <p:nvPr/>
        </p:nvSpPr>
        <p:spPr>
          <a:xfrm>
            <a:off x="255283" y="2288075"/>
            <a:ext cx="37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the business/operational problem being addressed. </a:t>
            </a:r>
            <a:endParaRPr lang="en-IN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0E244-9B24-1692-6669-0A2A883A4D45}"/>
              </a:ext>
            </a:extLst>
          </p:cNvPr>
          <p:cNvSpPr txBox="1"/>
          <p:nvPr/>
        </p:nvSpPr>
        <p:spPr>
          <a:xfrm>
            <a:off x="253759" y="2898062"/>
            <a:ext cx="3723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 specific. Quantify the scale (volume, cost, customer impact). Avoid jumping into the solution.</a:t>
            </a:r>
            <a:endParaRPr lang="en-IN" sz="1400" i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B79AA8-B72D-1238-078F-D72F117B385F}"/>
              </a:ext>
            </a:extLst>
          </p:cNvPr>
          <p:cNvSpPr/>
          <p:nvPr/>
        </p:nvSpPr>
        <p:spPr>
          <a:xfrm>
            <a:off x="401974" y="1659573"/>
            <a:ext cx="36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4C0227-1A6D-4615-D977-C0B09416A712}"/>
              </a:ext>
            </a:extLst>
          </p:cNvPr>
          <p:cNvSpPr/>
          <p:nvPr/>
        </p:nvSpPr>
        <p:spPr>
          <a:xfrm>
            <a:off x="4236224" y="1625369"/>
            <a:ext cx="3722603" cy="2285618"/>
          </a:xfrm>
          <a:prstGeom prst="roundRect">
            <a:avLst>
              <a:gd name="adj" fmla="val 751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4A08D-78C2-B79E-F732-A16BE443E778}"/>
              </a:ext>
            </a:extLst>
          </p:cNvPr>
          <p:cNvSpPr txBox="1"/>
          <p:nvPr/>
        </p:nvSpPr>
        <p:spPr>
          <a:xfrm>
            <a:off x="4835993" y="1601180"/>
            <a:ext cx="3120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Expected Outcome (Value/Impact)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F9AF60-75FC-CC22-9704-7C4F8A407356}"/>
              </a:ext>
            </a:extLst>
          </p:cNvPr>
          <p:cNvSpPr txBox="1"/>
          <p:nvPr/>
        </p:nvSpPr>
        <p:spPr>
          <a:xfrm>
            <a:off x="4234697" y="2261697"/>
            <a:ext cx="37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Clarify what success looks like and the measurable value.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40F098-B9BF-7D7D-4748-ED03709146A0}"/>
              </a:ext>
            </a:extLst>
          </p:cNvPr>
          <p:cNvSpPr txBox="1"/>
          <p:nvPr/>
        </p:nvSpPr>
        <p:spPr>
          <a:xfrm>
            <a:off x="4233173" y="2898062"/>
            <a:ext cx="3723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target outcomes in terms of cost reduction, revenue growth, risk reduction, or experience improvement. Include tangible KPIs.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776DB2-AAF3-F55B-67BA-F995F7CBE935}"/>
              </a:ext>
            </a:extLst>
          </p:cNvPr>
          <p:cNvSpPr/>
          <p:nvPr/>
        </p:nvSpPr>
        <p:spPr>
          <a:xfrm>
            <a:off x="4381388" y="1675553"/>
            <a:ext cx="36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B52A10-2969-35BA-86F6-B42B2F209CB4}"/>
              </a:ext>
            </a:extLst>
          </p:cNvPr>
          <p:cNvSpPr/>
          <p:nvPr/>
        </p:nvSpPr>
        <p:spPr>
          <a:xfrm>
            <a:off x="8215638" y="1641349"/>
            <a:ext cx="3722603" cy="2285618"/>
          </a:xfrm>
          <a:prstGeom prst="roundRect">
            <a:avLst>
              <a:gd name="adj" fmla="val 751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19C37D-2CE8-FCCC-EB97-8855D781BACF}"/>
              </a:ext>
            </a:extLst>
          </p:cNvPr>
          <p:cNvSpPr txBox="1"/>
          <p:nvPr/>
        </p:nvSpPr>
        <p:spPr>
          <a:xfrm>
            <a:off x="8815407" y="1686867"/>
            <a:ext cx="2987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Stakeholders Impacted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5610C5-3BF9-A9A5-8DFB-341313FDE4E3}"/>
              </a:ext>
            </a:extLst>
          </p:cNvPr>
          <p:cNvSpPr txBox="1"/>
          <p:nvPr/>
        </p:nvSpPr>
        <p:spPr>
          <a:xfrm>
            <a:off x="8214111" y="2288075"/>
            <a:ext cx="37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Identify who benefits, who executes, and who approves.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CC4573-EE7B-6665-E078-7392ED9EA793}"/>
              </a:ext>
            </a:extLst>
          </p:cNvPr>
          <p:cNvSpPr txBox="1"/>
          <p:nvPr/>
        </p:nvSpPr>
        <p:spPr>
          <a:xfrm>
            <a:off x="8212587" y="2898062"/>
            <a:ext cx="3723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List key business units, functions, or roles. Differentiate between primary owners (accountable) and secondary stakeholders (impacted).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D5240F-2BA0-9C77-6450-FCDA75B51A42}"/>
              </a:ext>
            </a:extLst>
          </p:cNvPr>
          <p:cNvSpPr/>
          <p:nvPr/>
        </p:nvSpPr>
        <p:spPr>
          <a:xfrm>
            <a:off x="8360802" y="1691533"/>
            <a:ext cx="36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F72630DC-1197-BEF5-9FFA-DA4CF83B31CA}"/>
              </a:ext>
            </a:extLst>
          </p:cNvPr>
          <p:cNvSpPr/>
          <p:nvPr/>
        </p:nvSpPr>
        <p:spPr>
          <a:xfrm>
            <a:off x="256810" y="4008424"/>
            <a:ext cx="3722603" cy="2285618"/>
          </a:xfrm>
          <a:prstGeom prst="roundRect">
            <a:avLst>
              <a:gd name="adj" fmla="val 751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D191E447-966E-67F4-061B-0A48C705A012}"/>
              </a:ext>
            </a:extLst>
          </p:cNvPr>
          <p:cNvSpPr txBox="1"/>
          <p:nvPr/>
        </p:nvSpPr>
        <p:spPr>
          <a:xfrm>
            <a:off x="856579" y="4024404"/>
            <a:ext cx="298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Requirements &amp; Availability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730EC77F-EEC6-AD0E-2CF4-ADE185D29D6A}"/>
              </a:ext>
            </a:extLst>
          </p:cNvPr>
          <p:cNvSpPr txBox="1"/>
          <p:nvPr/>
        </p:nvSpPr>
        <p:spPr>
          <a:xfrm>
            <a:off x="255283" y="4687110"/>
            <a:ext cx="37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Check feasibility by evaluating if required data exists and is usable.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3CDF2A02-45BD-91AE-B68A-86B3E3E76A31}"/>
              </a:ext>
            </a:extLst>
          </p:cNvPr>
          <p:cNvSpPr txBox="1"/>
          <p:nvPr/>
        </p:nvSpPr>
        <p:spPr>
          <a:xfrm>
            <a:off x="253759" y="5297097"/>
            <a:ext cx="3723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List data sources, volume, quality, accessibility, and sensitivity.</a:t>
            </a:r>
          </a:p>
        </p:txBody>
      </p:sp>
      <p:sp>
        <p:nvSpPr>
          <p:cNvPr id="1044" name="Rectangle: Rounded Corners 1043">
            <a:extLst>
              <a:ext uri="{FF2B5EF4-FFF2-40B4-BE49-F238E27FC236}">
                <a16:creationId xmlns:a16="http://schemas.microsoft.com/office/drawing/2014/main" id="{FB521865-F18A-CD4B-8298-725869C1680D}"/>
              </a:ext>
            </a:extLst>
          </p:cNvPr>
          <p:cNvSpPr/>
          <p:nvPr/>
        </p:nvSpPr>
        <p:spPr>
          <a:xfrm>
            <a:off x="401974" y="4058608"/>
            <a:ext cx="36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45" name="Rectangle: Rounded Corners 1044">
            <a:extLst>
              <a:ext uri="{FF2B5EF4-FFF2-40B4-BE49-F238E27FC236}">
                <a16:creationId xmlns:a16="http://schemas.microsoft.com/office/drawing/2014/main" id="{6791BDBA-836D-2514-ACA6-4D353AC998D5}"/>
              </a:ext>
            </a:extLst>
          </p:cNvPr>
          <p:cNvSpPr/>
          <p:nvPr/>
        </p:nvSpPr>
        <p:spPr>
          <a:xfrm>
            <a:off x="4236224" y="4024404"/>
            <a:ext cx="3722603" cy="2285618"/>
          </a:xfrm>
          <a:prstGeom prst="roundRect">
            <a:avLst>
              <a:gd name="adj" fmla="val 751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999AB417-B3DD-1FDD-6164-7933693584E3}"/>
              </a:ext>
            </a:extLst>
          </p:cNvPr>
          <p:cNvSpPr txBox="1"/>
          <p:nvPr/>
        </p:nvSpPr>
        <p:spPr>
          <a:xfrm>
            <a:off x="4835993" y="4069922"/>
            <a:ext cx="3120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Dependencies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3987F365-6F2C-F867-934D-9FE0A6690A42}"/>
              </a:ext>
            </a:extLst>
          </p:cNvPr>
          <p:cNvSpPr txBox="1"/>
          <p:nvPr/>
        </p:nvSpPr>
        <p:spPr>
          <a:xfrm>
            <a:off x="4234697" y="4660732"/>
            <a:ext cx="37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Surface external/internal factors that impact execution.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F0CC0862-B624-2A2F-E693-6802631EBAEF}"/>
              </a:ext>
            </a:extLst>
          </p:cNvPr>
          <p:cNvSpPr txBox="1"/>
          <p:nvPr/>
        </p:nvSpPr>
        <p:spPr>
          <a:xfrm>
            <a:off x="4233173" y="5297097"/>
            <a:ext cx="3723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Note dependencies on systems, processes, external vendors, or change management.</a:t>
            </a:r>
          </a:p>
        </p:txBody>
      </p:sp>
      <p:sp>
        <p:nvSpPr>
          <p:cNvPr id="1049" name="Rectangle: Rounded Corners 1048">
            <a:extLst>
              <a:ext uri="{FF2B5EF4-FFF2-40B4-BE49-F238E27FC236}">
                <a16:creationId xmlns:a16="http://schemas.microsoft.com/office/drawing/2014/main" id="{943624D8-6724-E8A9-8D34-04E9CB433130}"/>
              </a:ext>
            </a:extLst>
          </p:cNvPr>
          <p:cNvSpPr/>
          <p:nvPr/>
        </p:nvSpPr>
        <p:spPr>
          <a:xfrm>
            <a:off x="4381388" y="4074588"/>
            <a:ext cx="36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9C89AC9D-A70D-13D6-E09E-553A3A06F918}"/>
              </a:ext>
            </a:extLst>
          </p:cNvPr>
          <p:cNvSpPr/>
          <p:nvPr/>
        </p:nvSpPr>
        <p:spPr>
          <a:xfrm>
            <a:off x="8215638" y="4040384"/>
            <a:ext cx="3722603" cy="2285618"/>
          </a:xfrm>
          <a:prstGeom prst="roundRect">
            <a:avLst>
              <a:gd name="adj" fmla="val 751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07506854-0AF2-1226-4DAA-4694FEE1AB06}"/>
              </a:ext>
            </a:extLst>
          </p:cNvPr>
          <p:cNvSpPr txBox="1"/>
          <p:nvPr/>
        </p:nvSpPr>
        <p:spPr>
          <a:xfrm>
            <a:off x="8815407" y="4085902"/>
            <a:ext cx="2987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Considerations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AFA6327-57F9-20A2-774E-1E46D4D99053}"/>
              </a:ext>
            </a:extLst>
          </p:cNvPr>
          <p:cNvSpPr txBox="1"/>
          <p:nvPr/>
        </p:nvSpPr>
        <p:spPr>
          <a:xfrm>
            <a:off x="8214111" y="4687110"/>
            <a:ext cx="37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Identify risks early to avoid blockers later.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38C3EEFA-72C1-8025-1281-F114885EAB74}"/>
              </a:ext>
            </a:extLst>
          </p:cNvPr>
          <p:cNvSpPr txBox="1"/>
          <p:nvPr/>
        </p:nvSpPr>
        <p:spPr>
          <a:xfrm>
            <a:off x="8212587" y="5297097"/>
            <a:ext cx="3723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Include regulatory, ethical, reputational, and operational risks. Flag if review by AI Ethics Board is mandatory.</a:t>
            </a:r>
          </a:p>
        </p:txBody>
      </p:sp>
      <p:sp>
        <p:nvSpPr>
          <p:cNvPr id="1054" name="Rectangle: Rounded Corners 1053">
            <a:extLst>
              <a:ext uri="{FF2B5EF4-FFF2-40B4-BE49-F238E27FC236}">
                <a16:creationId xmlns:a16="http://schemas.microsoft.com/office/drawing/2014/main" id="{65D7249F-F432-421C-6B4E-02DB63D760A3}"/>
              </a:ext>
            </a:extLst>
          </p:cNvPr>
          <p:cNvSpPr/>
          <p:nvPr/>
        </p:nvSpPr>
        <p:spPr>
          <a:xfrm>
            <a:off x="8360802" y="4090568"/>
            <a:ext cx="36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EE645-AD41-60BF-AEA0-FC238D123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4" y="1670887"/>
            <a:ext cx="334139" cy="334139"/>
          </a:xfrm>
          <a:prstGeom prst="rect">
            <a:avLst/>
          </a:prstGeom>
        </p:spPr>
      </p:pic>
      <p:pic>
        <p:nvPicPr>
          <p:cNvPr id="12" name="Picture 2" descr="Outcome ">
            <a:extLst>
              <a:ext uri="{FF2B5EF4-FFF2-40B4-BE49-F238E27FC236}">
                <a16:creationId xmlns:a16="http://schemas.microsoft.com/office/drawing/2014/main" id="{BDA1099F-385C-1D76-757C-04CB9E8E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06" y="16887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agement ">
            <a:extLst>
              <a:ext uri="{FF2B5EF4-FFF2-40B4-BE49-F238E27FC236}">
                <a16:creationId xmlns:a16="http://schemas.microsoft.com/office/drawing/2014/main" id="{0267BA38-1AF4-8017-6C10-1FD377133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25" y="1706679"/>
            <a:ext cx="324153" cy="3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abase ">
            <a:hlinkClick r:id="rId7" tooltip="Database"/>
            <a:extLst>
              <a:ext uri="{FF2B5EF4-FFF2-40B4-BE49-F238E27FC236}">
                <a16:creationId xmlns:a16="http://schemas.microsoft.com/office/drawing/2014/main" id="{5A2756D8-915B-F45E-E148-99217E9A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8" y="40862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port ">
            <a:extLst>
              <a:ext uri="{FF2B5EF4-FFF2-40B4-BE49-F238E27FC236}">
                <a16:creationId xmlns:a16="http://schemas.microsoft.com/office/drawing/2014/main" id="{F9F45B42-4095-7AB3-31E3-252E9C01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06" y="4103242"/>
            <a:ext cx="305854" cy="3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rning ">
            <a:extLst>
              <a:ext uri="{FF2B5EF4-FFF2-40B4-BE49-F238E27FC236}">
                <a16:creationId xmlns:a16="http://schemas.microsoft.com/office/drawing/2014/main" id="{8BE98265-FFC4-619C-43FB-BD2AC0E9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05" y="4129563"/>
            <a:ext cx="271878" cy="2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B00B7-D283-B698-EAC8-B157E1D36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BCCDE9-546B-D265-9113-F5B6986B2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43E563EF-400B-2C62-941E-AC117663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1C21D1-D59C-81C5-E3BA-4D145734A2F4}"/>
              </a:ext>
            </a:extLst>
          </p:cNvPr>
          <p:cNvSpPr txBox="1"/>
          <p:nvPr/>
        </p:nvSpPr>
        <p:spPr>
          <a:xfrm>
            <a:off x="10707624" y="6400800"/>
            <a:ext cx="130837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>
                <a:latin typeface="Microsoft Sans Serif"/>
                <a:ea typeface="Microsoft Sans Serif"/>
                <a:cs typeface="Microsoft Sans Serif"/>
              </a:rPr>
              <a:t>orbys360.com</a:t>
            </a:r>
          </a:p>
          <a:p>
            <a:endParaRPr lang="en-US" sz="1400" dirty="0">
              <a:latin typeface="Microsoft Sans Serif" panose="020B0604020202020204" pitchFamily="34" charset="0"/>
              <a:ea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C6F29-1BDD-7D42-4E79-30179E4742CB}"/>
              </a:ext>
            </a:extLst>
          </p:cNvPr>
          <p:cNvSpPr txBox="1"/>
          <p:nvPr/>
        </p:nvSpPr>
        <p:spPr>
          <a:xfrm>
            <a:off x="186182" y="44451"/>
            <a:ext cx="107612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Sample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0F93E-A976-03A0-DB2D-AB7F69EEEA6F}"/>
              </a:ext>
            </a:extLst>
          </p:cNvPr>
          <p:cNvSpPr/>
          <p:nvPr/>
        </p:nvSpPr>
        <p:spPr>
          <a:xfrm>
            <a:off x="287655" y="591809"/>
            <a:ext cx="11616691" cy="772542"/>
          </a:xfrm>
          <a:prstGeom prst="rect">
            <a:avLst/>
          </a:prstGeom>
          <a:solidFill>
            <a:srgbClr val="ECEBF5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40DD06-B9F2-0587-78D1-9897BCA1609B}"/>
              </a:ext>
            </a:extLst>
          </p:cNvPr>
          <p:cNvSpPr/>
          <p:nvPr/>
        </p:nvSpPr>
        <p:spPr>
          <a:xfrm>
            <a:off x="993058" y="746993"/>
            <a:ext cx="1606640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Title / Description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71D64D3-CCE1-4D9F-583D-193655F9CA6D}"/>
              </a:ext>
            </a:extLst>
          </p:cNvPr>
          <p:cNvSpPr/>
          <p:nvPr/>
        </p:nvSpPr>
        <p:spPr>
          <a:xfrm>
            <a:off x="2476500" y="708080"/>
            <a:ext cx="9326417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AI-Driven Warranty Claims Fraud Detection – ML models to flag suspicious claims in real-time.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29" name="Rectangle: Rounded Corners 1028">
            <a:extLst>
              <a:ext uri="{FF2B5EF4-FFF2-40B4-BE49-F238E27FC236}">
                <a16:creationId xmlns:a16="http://schemas.microsoft.com/office/drawing/2014/main" id="{1C9E90BC-8095-2B9C-4552-8B44AC60AC3A}"/>
              </a:ext>
            </a:extLst>
          </p:cNvPr>
          <p:cNvSpPr/>
          <p:nvPr/>
        </p:nvSpPr>
        <p:spPr>
          <a:xfrm>
            <a:off x="397053" y="735872"/>
            <a:ext cx="792649" cy="4834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10273-F3DF-DB3F-A19D-25069B388B94}"/>
              </a:ext>
            </a:extLst>
          </p:cNvPr>
          <p:cNvSpPr txBox="1"/>
          <p:nvPr/>
        </p:nvSpPr>
        <p:spPr>
          <a:xfrm>
            <a:off x="865828" y="1513319"/>
            <a:ext cx="2613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 Statement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60F6CA-E15D-0E6C-FC50-5C2A49EE869F}"/>
              </a:ext>
            </a:extLst>
          </p:cNvPr>
          <p:cNvCxnSpPr>
            <a:cxnSpLocks/>
          </p:cNvCxnSpPr>
          <p:nvPr/>
        </p:nvCxnSpPr>
        <p:spPr>
          <a:xfrm>
            <a:off x="429000" y="1888867"/>
            <a:ext cx="745647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6A26F7-96C4-284D-0CA7-4277AD743081}"/>
              </a:ext>
            </a:extLst>
          </p:cNvPr>
          <p:cNvSpPr/>
          <p:nvPr/>
        </p:nvSpPr>
        <p:spPr>
          <a:xfrm>
            <a:off x="428999" y="2005781"/>
            <a:ext cx="7456471" cy="589936"/>
          </a:xfrm>
          <a:prstGeom prst="roundRect">
            <a:avLst>
              <a:gd name="adj" fmla="val 7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Warranty fraud costs ~$20M annually. Manual audit misses patterns and cannot scale with increasing claim volume. 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BB0451-86C2-96D2-6F68-1B23876C2DD0}"/>
              </a:ext>
            </a:extLst>
          </p:cNvPr>
          <p:cNvSpPr txBox="1"/>
          <p:nvPr/>
        </p:nvSpPr>
        <p:spPr>
          <a:xfrm>
            <a:off x="8544946" y="1512163"/>
            <a:ext cx="3359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Expected Outcome (Value/Impact)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5878F9B-E2EE-48B9-5806-815319AC2481}"/>
              </a:ext>
            </a:extLst>
          </p:cNvPr>
          <p:cNvCxnSpPr>
            <a:cxnSpLocks/>
          </p:cNvCxnSpPr>
          <p:nvPr/>
        </p:nvCxnSpPr>
        <p:spPr>
          <a:xfrm>
            <a:off x="8141111" y="1888867"/>
            <a:ext cx="3932902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6B01216-AAE3-1B53-06BB-2BCCD71AE31E}"/>
              </a:ext>
            </a:extLst>
          </p:cNvPr>
          <p:cNvSpPr/>
          <p:nvPr/>
        </p:nvSpPr>
        <p:spPr>
          <a:xfrm>
            <a:off x="8140349" y="2005780"/>
            <a:ext cx="3932902" cy="1900119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Reduce fraudulent claims by 60% within 12 months.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Save $12M annually.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Improve detection cycle from 4 weeks → real-time. 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B21B03A7-09B9-A983-CF9A-E85DBAD4FD45}"/>
              </a:ext>
            </a:extLst>
          </p:cNvPr>
          <p:cNvSpPr txBox="1"/>
          <p:nvPr/>
        </p:nvSpPr>
        <p:spPr>
          <a:xfrm>
            <a:off x="4780351" y="2691611"/>
            <a:ext cx="3161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Requirements &amp; Availability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C803E210-4740-0D97-4851-4FF1AA8FAE3F}"/>
              </a:ext>
            </a:extLst>
          </p:cNvPr>
          <p:cNvCxnSpPr>
            <a:cxnSpLocks/>
          </p:cNvCxnSpPr>
          <p:nvPr/>
        </p:nvCxnSpPr>
        <p:spPr>
          <a:xfrm>
            <a:off x="4365125" y="3030165"/>
            <a:ext cx="351772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D3FD24C3-3D73-29A4-CC59-2C09588295C3}"/>
              </a:ext>
            </a:extLst>
          </p:cNvPr>
          <p:cNvSpPr/>
          <p:nvPr/>
        </p:nvSpPr>
        <p:spPr>
          <a:xfrm>
            <a:off x="4364363" y="3147078"/>
            <a:ext cx="3517721" cy="2045107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Warranty claims history (10 years, structured).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Customer profile data (partially structured).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Repair shop partner data (inconsistent quality). 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8229F591-0283-84A8-5E4D-4F86DEB7455E}"/>
              </a:ext>
            </a:extLst>
          </p:cNvPr>
          <p:cNvSpPr txBox="1"/>
          <p:nvPr/>
        </p:nvSpPr>
        <p:spPr>
          <a:xfrm>
            <a:off x="777875" y="2647077"/>
            <a:ext cx="3161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Stakeholders Impacted 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A694D18-44A2-0803-DE1B-CE6214BD5682}"/>
              </a:ext>
            </a:extLst>
          </p:cNvPr>
          <p:cNvCxnSpPr>
            <a:cxnSpLocks/>
          </p:cNvCxnSpPr>
          <p:nvPr/>
        </p:nvCxnSpPr>
        <p:spPr>
          <a:xfrm>
            <a:off x="397816" y="3030165"/>
            <a:ext cx="351772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D0B639A8-C954-E20A-A616-A219E372E5E7}"/>
              </a:ext>
            </a:extLst>
          </p:cNvPr>
          <p:cNvSpPr/>
          <p:nvPr/>
        </p:nvSpPr>
        <p:spPr>
          <a:xfrm>
            <a:off x="397054" y="3147078"/>
            <a:ext cx="3517721" cy="2045107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Primary: 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Warranty Operations, Risk &amp; Compliance.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Secondary: 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Finance, Customer Service, IT Data Engineering. 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F84B234-84F3-0423-77B2-A78737714A60}"/>
              </a:ext>
            </a:extLst>
          </p:cNvPr>
          <p:cNvSpPr txBox="1"/>
          <p:nvPr/>
        </p:nvSpPr>
        <p:spPr>
          <a:xfrm>
            <a:off x="8564627" y="4003147"/>
            <a:ext cx="3359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Dependencies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78AB4A59-5F62-A024-2AB3-09E95C3CED68}"/>
              </a:ext>
            </a:extLst>
          </p:cNvPr>
          <p:cNvCxnSpPr>
            <a:cxnSpLocks/>
          </p:cNvCxnSpPr>
          <p:nvPr/>
        </p:nvCxnSpPr>
        <p:spPr>
          <a:xfrm>
            <a:off x="8141111" y="4361365"/>
            <a:ext cx="3932902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6E5BF0FD-E763-7E98-4FB1-D0B665EDA7D3}"/>
              </a:ext>
            </a:extLst>
          </p:cNvPr>
          <p:cNvSpPr/>
          <p:nvPr/>
        </p:nvSpPr>
        <p:spPr>
          <a:xfrm>
            <a:off x="8141111" y="4478278"/>
            <a:ext cx="3932902" cy="1900119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Integration with SAP Warranty Management system.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Cloud infra scaling approval.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Cross-border data compliance clearance. 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38C29B39-7CF7-B8AD-AB78-90F711861893}"/>
              </a:ext>
            </a:extLst>
          </p:cNvPr>
          <p:cNvSpPr txBox="1"/>
          <p:nvPr/>
        </p:nvSpPr>
        <p:spPr>
          <a:xfrm>
            <a:off x="827506" y="5399484"/>
            <a:ext cx="2613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Considerations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35F41378-EE1A-03B6-1BC5-78AF46508054}"/>
              </a:ext>
            </a:extLst>
          </p:cNvPr>
          <p:cNvCxnSpPr>
            <a:cxnSpLocks/>
          </p:cNvCxnSpPr>
          <p:nvPr/>
        </p:nvCxnSpPr>
        <p:spPr>
          <a:xfrm>
            <a:off x="429000" y="5738038"/>
            <a:ext cx="745647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2" name="Rectangle: Rounded Corners 1051">
            <a:extLst>
              <a:ext uri="{FF2B5EF4-FFF2-40B4-BE49-F238E27FC236}">
                <a16:creationId xmlns:a16="http://schemas.microsoft.com/office/drawing/2014/main" id="{2252E7EB-B967-9984-157D-0C735C629339}"/>
              </a:ext>
            </a:extLst>
          </p:cNvPr>
          <p:cNvSpPr/>
          <p:nvPr/>
        </p:nvSpPr>
        <p:spPr>
          <a:xfrm>
            <a:off x="428999" y="5854951"/>
            <a:ext cx="7456471" cy="853617"/>
          </a:xfrm>
          <a:prstGeom prst="roundRect">
            <a:avLst>
              <a:gd name="adj" fmla="val 7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Potential model bias → rejection of genuine claims.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GDPR implications for EU customers.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Reliance on external repair data quality. </a:t>
            </a:r>
            <a:endParaRPr lang="en-IN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55" name="Picture 1054">
            <a:extLst>
              <a:ext uri="{FF2B5EF4-FFF2-40B4-BE49-F238E27FC236}">
                <a16:creationId xmlns:a16="http://schemas.microsoft.com/office/drawing/2014/main" id="{7B9B937A-C3C2-E861-E1E6-6C721222D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8" y="1424515"/>
            <a:ext cx="438290" cy="438290"/>
          </a:xfrm>
          <a:prstGeom prst="rect">
            <a:avLst/>
          </a:prstGeom>
        </p:spPr>
      </p:pic>
      <p:pic>
        <p:nvPicPr>
          <p:cNvPr id="1056" name="Picture 2" descr="Outcome ">
            <a:extLst>
              <a:ext uri="{FF2B5EF4-FFF2-40B4-BE49-F238E27FC236}">
                <a16:creationId xmlns:a16="http://schemas.microsoft.com/office/drawing/2014/main" id="{ED50A1E0-CA3E-D85A-1E82-619D6BF7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49" y="1424514"/>
            <a:ext cx="424278" cy="4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4" descr="Management ">
            <a:extLst>
              <a:ext uri="{FF2B5EF4-FFF2-40B4-BE49-F238E27FC236}">
                <a16:creationId xmlns:a16="http://schemas.microsoft.com/office/drawing/2014/main" id="{524969F9-46FB-0F05-63F7-B3E140B2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3" y="2629183"/>
            <a:ext cx="386582" cy="3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6" descr="Database ">
            <a:hlinkClick r:id="rId6" tooltip="Database"/>
            <a:extLst>
              <a:ext uri="{FF2B5EF4-FFF2-40B4-BE49-F238E27FC236}">
                <a16:creationId xmlns:a16="http://schemas.microsoft.com/office/drawing/2014/main" id="{992E1A4F-D89D-5FC2-8449-AA00CF99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04" y="2629184"/>
            <a:ext cx="383724" cy="3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8" descr="Support ">
            <a:extLst>
              <a:ext uri="{FF2B5EF4-FFF2-40B4-BE49-F238E27FC236}">
                <a16:creationId xmlns:a16="http://schemas.microsoft.com/office/drawing/2014/main" id="{D9C13DBB-B798-C3FB-72E9-FD9CB9E7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6" y="5338139"/>
            <a:ext cx="38520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" descr="Warning ">
            <a:extLst>
              <a:ext uri="{FF2B5EF4-FFF2-40B4-BE49-F238E27FC236}">
                <a16:creationId xmlns:a16="http://schemas.microsoft.com/office/drawing/2014/main" id="{13737216-7AC6-1E91-8B86-88F4404C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49" y="3966333"/>
            <a:ext cx="38520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ght arrow ">
            <a:extLst>
              <a:ext uri="{FF2B5EF4-FFF2-40B4-BE49-F238E27FC236}">
                <a16:creationId xmlns:a16="http://schemas.microsoft.com/office/drawing/2014/main" id="{135F0E5D-43D1-AE65-6EAD-8125D0E5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7" y="68354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5284D-FA0D-445D-54C0-DBCE765F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52ADF6-36BD-11C4-7E1C-4065BB33D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3983CA4-B7B9-FE2C-EAC9-DA97C96B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7F427-C1AB-DCE7-ADC0-CCFF1E9AF102}"/>
              </a:ext>
            </a:extLst>
          </p:cNvPr>
          <p:cNvSpPr txBox="1"/>
          <p:nvPr/>
        </p:nvSpPr>
        <p:spPr>
          <a:xfrm>
            <a:off x="10707624" y="6400800"/>
            <a:ext cx="130837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>
                <a:latin typeface="Microsoft Sans Serif"/>
                <a:ea typeface="Microsoft Sans Serif"/>
                <a:cs typeface="Microsoft Sans Serif"/>
              </a:rPr>
              <a:t>orbys360.com</a:t>
            </a:r>
          </a:p>
          <a:p>
            <a:endParaRPr lang="en-US" sz="1400" dirty="0">
              <a:latin typeface="Microsoft Sans Serif" panose="020B0604020202020204" pitchFamily="34" charset="0"/>
              <a:ea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54851-7F2B-FB33-202C-DF843B4B7A52}"/>
              </a:ext>
            </a:extLst>
          </p:cNvPr>
          <p:cNvSpPr txBox="1"/>
          <p:nvPr/>
        </p:nvSpPr>
        <p:spPr>
          <a:xfrm>
            <a:off x="186182" y="44451"/>
            <a:ext cx="107612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Template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BA99CA-EE70-2173-1FAE-A2F302A983E0}"/>
              </a:ext>
            </a:extLst>
          </p:cNvPr>
          <p:cNvSpPr/>
          <p:nvPr/>
        </p:nvSpPr>
        <p:spPr>
          <a:xfrm>
            <a:off x="287655" y="591809"/>
            <a:ext cx="11616691" cy="772542"/>
          </a:xfrm>
          <a:prstGeom prst="rect">
            <a:avLst/>
          </a:prstGeom>
          <a:solidFill>
            <a:srgbClr val="ECEBF5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C7769E-C2C0-8E2A-13ED-6F15919DD773}"/>
              </a:ext>
            </a:extLst>
          </p:cNvPr>
          <p:cNvSpPr/>
          <p:nvPr/>
        </p:nvSpPr>
        <p:spPr>
          <a:xfrm>
            <a:off x="993058" y="746993"/>
            <a:ext cx="1606640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Title / Description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BC9043-4121-6F63-3BD2-6EF292E0AE32}"/>
              </a:ext>
            </a:extLst>
          </p:cNvPr>
          <p:cNvSpPr/>
          <p:nvPr/>
        </p:nvSpPr>
        <p:spPr>
          <a:xfrm>
            <a:off x="2476500" y="708080"/>
            <a:ext cx="9326417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29" name="Rectangle: Rounded Corners 1028">
            <a:extLst>
              <a:ext uri="{FF2B5EF4-FFF2-40B4-BE49-F238E27FC236}">
                <a16:creationId xmlns:a16="http://schemas.microsoft.com/office/drawing/2014/main" id="{E1C32BC6-C1A3-6CD7-AFC7-234D3763A8BE}"/>
              </a:ext>
            </a:extLst>
          </p:cNvPr>
          <p:cNvSpPr/>
          <p:nvPr/>
        </p:nvSpPr>
        <p:spPr>
          <a:xfrm>
            <a:off x="397053" y="735872"/>
            <a:ext cx="792649" cy="4834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76C1D-5F87-95F9-BDBA-44CE351710C3}"/>
              </a:ext>
            </a:extLst>
          </p:cNvPr>
          <p:cNvSpPr txBox="1"/>
          <p:nvPr/>
        </p:nvSpPr>
        <p:spPr>
          <a:xfrm>
            <a:off x="865828" y="1513319"/>
            <a:ext cx="2613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 Statement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501A0F-1C04-4828-8E40-FDF3CD533D7B}"/>
              </a:ext>
            </a:extLst>
          </p:cNvPr>
          <p:cNvCxnSpPr>
            <a:cxnSpLocks/>
          </p:cNvCxnSpPr>
          <p:nvPr/>
        </p:nvCxnSpPr>
        <p:spPr>
          <a:xfrm>
            <a:off x="429000" y="1888867"/>
            <a:ext cx="745647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0BA992-0D81-4E7B-F164-5A7F62FC34BF}"/>
              </a:ext>
            </a:extLst>
          </p:cNvPr>
          <p:cNvSpPr/>
          <p:nvPr/>
        </p:nvSpPr>
        <p:spPr>
          <a:xfrm>
            <a:off x="428999" y="2005781"/>
            <a:ext cx="7456471" cy="589936"/>
          </a:xfrm>
          <a:prstGeom prst="roundRect">
            <a:avLst>
              <a:gd name="adj" fmla="val 7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B81C7A-B8E2-5BC7-D47D-72E8A27325A0}"/>
              </a:ext>
            </a:extLst>
          </p:cNvPr>
          <p:cNvSpPr txBox="1"/>
          <p:nvPr/>
        </p:nvSpPr>
        <p:spPr>
          <a:xfrm>
            <a:off x="8544946" y="1512163"/>
            <a:ext cx="3359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Expected Outcome (Value/Impact)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B7FC6C-1327-61F4-B3D0-B9FC63F032A2}"/>
              </a:ext>
            </a:extLst>
          </p:cNvPr>
          <p:cNvCxnSpPr>
            <a:cxnSpLocks/>
          </p:cNvCxnSpPr>
          <p:nvPr/>
        </p:nvCxnSpPr>
        <p:spPr>
          <a:xfrm>
            <a:off x="8141111" y="1888867"/>
            <a:ext cx="3932902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DD5D8B4-3043-7D79-EFFB-B6884C2D6A6A}"/>
              </a:ext>
            </a:extLst>
          </p:cNvPr>
          <p:cNvSpPr/>
          <p:nvPr/>
        </p:nvSpPr>
        <p:spPr>
          <a:xfrm>
            <a:off x="8140349" y="2005780"/>
            <a:ext cx="3932902" cy="1900119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D823A4C-AAB9-6A72-8B8C-378D1EEAC32C}"/>
              </a:ext>
            </a:extLst>
          </p:cNvPr>
          <p:cNvSpPr txBox="1"/>
          <p:nvPr/>
        </p:nvSpPr>
        <p:spPr>
          <a:xfrm>
            <a:off x="4780351" y="2691611"/>
            <a:ext cx="3161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Requirements &amp; Availability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65987CA7-275D-0350-27D2-DEB9975AA9E9}"/>
              </a:ext>
            </a:extLst>
          </p:cNvPr>
          <p:cNvCxnSpPr>
            <a:cxnSpLocks/>
          </p:cNvCxnSpPr>
          <p:nvPr/>
        </p:nvCxnSpPr>
        <p:spPr>
          <a:xfrm>
            <a:off x="4365125" y="3030165"/>
            <a:ext cx="351772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D558D403-2EDD-96AF-6681-EE0F9C91BA07}"/>
              </a:ext>
            </a:extLst>
          </p:cNvPr>
          <p:cNvSpPr/>
          <p:nvPr/>
        </p:nvSpPr>
        <p:spPr>
          <a:xfrm>
            <a:off x="4364363" y="3147078"/>
            <a:ext cx="3517721" cy="2045107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24B99208-3176-3691-1A94-7A73F0D158DF}"/>
              </a:ext>
            </a:extLst>
          </p:cNvPr>
          <p:cNvSpPr txBox="1"/>
          <p:nvPr/>
        </p:nvSpPr>
        <p:spPr>
          <a:xfrm>
            <a:off x="777875" y="2647077"/>
            <a:ext cx="3161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Stakeholders Impacted 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8DBDE12-2F30-1AA1-BFA8-FC5FADCD7E16}"/>
              </a:ext>
            </a:extLst>
          </p:cNvPr>
          <p:cNvCxnSpPr>
            <a:cxnSpLocks/>
          </p:cNvCxnSpPr>
          <p:nvPr/>
        </p:nvCxnSpPr>
        <p:spPr>
          <a:xfrm>
            <a:off x="397816" y="3030165"/>
            <a:ext cx="351772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70DBE721-C1AC-6728-CB9E-0241FEF5D7D6}"/>
              </a:ext>
            </a:extLst>
          </p:cNvPr>
          <p:cNvSpPr/>
          <p:nvPr/>
        </p:nvSpPr>
        <p:spPr>
          <a:xfrm>
            <a:off x="397054" y="3147078"/>
            <a:ext cx="3517721" cy="2045107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96CADBA5-394E-6BF7-9F5F-8E919EEF8123}"/>
              </a:ext>
            </a:extLst>
          </p:cNvPr>
          <p:cNvSpPr txBox="1"/>
          <p:nvPr/>
        </p:nvSpPr>
        <p:spPr>
          <a:xfrm>
            <a:off x="8564627" y="4003147"/>
            <a:ext cx="3359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Dependencies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1F1FDD43-6D32-5CD5-5D07-C03BA7E8819D}"/>
              </a:ext>
            </a:extLst>
          </p:cNvPr>
          <p:cNvCxnSpPr>
            <a:cxnSpLocks/>
          </p:cNvCxnSpPr>
          <p:nvPr/>
        </p:nvCxnSpPr>
        <p:spPr>
          <a:xfrm>
            <a:off x="8141111" y="4361365"/>
            <a:ext cx="3932902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F3B30955-5071-FBFA-7E2F-8D886F2B9E89}"/>
              </a:ext>
            </a:extLst>
          </p:cNvPr>
          <p:cNvSpPr/>
          <p:nvPr/>
        </p:nvSpPr>
        <p:spPr>
          <a:xfrm>
            <a:off x="8141111" y="4478278"/>
            <a:ext cx="3932902" cy="1900119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CB81B8D-D4B1-CDCB-F43C-1993744BAD50}"/>
              </a:ext>
            </a:extLst>
          </p:cNvPr>
          <p:cNvSpPr txBox="1"/>
          <p:nvPr/>
        </p:nvSpPr>
        <p:spPr>
          <a:xfrm>
            <a:off x="827506" y="5399484"/>
            <a:ext cx="2613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Considerations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421A6071-FEAB-D971-7395-906029CF9830}"/>
              </a:ext>
            </a:extLst>
          </p:cNvPr>
          <p:cNvCxnSpPr>
            <a:cxnSpLocks/>
          </p:cNvCxnSpPr>
          <p:nvPr/>
        </p:nvCxnSpPr>
        <p:spPr>
          <a:xfrm>
            <a:off x="429000" y="5738038"/>
            <a:ext cx="7456471" cy="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2" name="Rectangle: Rounded Corners 1051">
            <a:extLst>
              <a:ext uri="{FF2B5EF4-FFF2-40B4-BE49-F238E27FC236}">
                <a16:creationId xmlns:a16="http://schemas.microsoft.com/office/drawing/2014/main" id="{566A5834-973A-42A5-A557-A4049F7213B4}"/>
              </a:ext>
            </a:extLst>
          </p:cNvPr>
          <p:cNvSpPr/>
          <p:nvPr/>
        </p:nvSpPr>
        <p:spPr>
          <a:xfrm>
            <a:off x="428999" y="5854952"/>
            <a:ext cx="7456471" cy="589936"/>
          </a:xfrm>
          <a:prstGeom prst="roundRect">
            <a:avLst>
              <a:gd name="adj" fmla="val 7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55" name="Picture 1054">
            <a:extLst>
              <a:ext uri="{FF2B5EF4-FFF2-40B4-BE49-F238E27FC236}">
                <a16:creationId xmlns:a16="http://schemas.microsoft.com/office/drawing/2014/main" id="{6F75ED06-D781-2FD4-31E4-0A7E0A44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8" y="1424515"/>
            <a:ext cx="438290" cy="438290"/>
          </a:xfrm>
          <a:prstGeom prst="rect">
            <a:avLst/>
          </a:prstGeom>
        </p:spPr>
      </p:pic>
      <p:pic>
        <p:nvPicPr>
          <p:cNvPr id="1056" name="Picture 2" descr="Outcome ">
            <a:extLst>
              <a:ext uri="{FF2B5EF4-FFF2-40B4-BE49-F238E27FC236}">
                <a16:creationId xmlns:a16="http://schemas.microsoft.com/office/drawing/2014/main" id="{61925E7F-2676-7CD6-2DC6-D072D870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49" y="1424514"/>
            <a:ext cx="424278" cy="4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4" descr="Management ">
            <a:extLst>
              <a:ext uri="{FF2B5EF4-FFF2-40B4-BE49-F238E27FC236}">
                <a16:creationId xmlns:a16="http://schemas.microsoft.com/office/drawing/2014/main" id="{C06A87E9-51EE-7193-2A6E-304746DE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3" y="2629183"/>
            <a:ext cx="386582" cy="3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6" descr="Database ">
            <a:hlinkClick r:id="rId6" tooltip="Database"/>
            <a:extLst>
              <a:ext uri="{FF2B5EF4-FFF2-40B4-BE49-F238E27FC236}">
                <a16:creationId xmlns:a16="http://schemas.microsoft.com/office/drawing/2014/main" id="{2011A36C-A109-D93B-8AD4-62A34D39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04" y="2629184"/>
            <a:ext cx="383724" cy="3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8" descr="Support ">
            <a:extLst>
              <a:ext uri="{FF2B5EF4-FFF2-40B4-BE49-F238E27FC236}">
                <a16:creationId xmlns:a16="http://schemas.microsoft.com/office/drawing/2014/main" id="{841768AE-B0C0-4F85-0452-29757A56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6" y="5338139"/>
            <a:ext cx="38520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" descr="Warning ">
            <a:extLst>
              <a:ext uri="{FF2B5EF4-FFF2-40B4-BE49-F238E27FC236}">
                <a16:creationId xmlns:a16="http://schemas.microsoft.com/office/drawing/2014/main" id="{AB077958-A888-264C-4C9A-D12312D6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49" y="3966333"/>
            <a:ext cx="38520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ght arrow ">
            <a:extLst>
              <a:ext uri="{FF2B5EF4-FFF2-40B4-BE49-F238E27FC236}">
                <a16:creationId xmlns:a16="http://schemas.microsoft.com/office/drawing/2014/main" id="{24D2330B-DB0E-8A6B-D585-2B8664B2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7" y="68354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6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F2C5A-0DD4-619F-2E01-0E911A31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C56F53-D5AA-8298-8EC6-B293CA45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D48A3C42-D59D-C74F-7F0C-074FD90E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99F0D-EA35-E398-582D-0B483542AAD2}"/>
              </a:ext>
            </a:extLst>
          </p:cNvPr>
          <p:cNvSpPr txBox="1"/>
          <p:nvPr/>
        </p:nvSpPr>
        <p:spPr>
          <a:xfrm>
            <a:off x="1256270" y="2594919"/>
            <a:ext cx="620927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684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8D71EB2737744856734330DEBC565" ma:contentTypeVersion="5" ma:contentTypeDescription="Create a new document." ma:contentTypeScope="" ma:versionID="dfdb3cd98b7fef5bfea5d136c2a8d05b">
  <xsd:schema xmlns:xsd="http://www.w3.org/2001/XMLSchema" xmlns:xs="http://www.w3.org/2001/XMLSchema" xmlns:p="http://schemas.microsoft.com/office/2006/metadata/properties" xmlns:ns3="ce98faed-b2c7-42af-a138-f68585fd3510" targetNamespace="http://schemas.microsoft.com/office/2006/metadata/properties" ma:root="true" ma:fieldsID="7d0da2dfe4d62bdbfc4783eb260f8766" ns3:_="">
    <xsd:import namespace="ce98faed-b2c7-42af-a138-f68585fd351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8faed-b2c7-42af-a138-f68585fd351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98faed-b2c7-42af-a138-f68585fd3510" xsi:nil="true"/>
  </documentManagement>
</p:properties>
</file>

<file path=customXml/itemProps1.xml><?xml version="1.0" encoding="utf-8"?>
<ds:datastoreItem xmlns:ds="http://schemas.openxmlformats.org/officeDocument/2006/customXml" ds:itemID="{4D2D9CBD-8B22-413C-AA7C-0AF455BEA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81877-89FB-423F-817F-A896F70BF766}">
  <ds:schemaRefs>
    <ds:schemaRef ds:uri="ce98faed-b2c7-42af-a138-f68585fd35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492D6E-FE87-4D54-A1C7-1229CAB284E2}">
  <ds:schemaRefs>
    <ds:schemaRef ds:uri="http://www.w3.org/XML/1998/namespace"/>
    <ds:schemaRef ds:uri="ce98faed-b2c7-42af-a138-f68585fd3510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GCC AI Charter</Template>
  <TotalTime>209</TotalTime>
  <Words>425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Pranav Kaushik</dc:creator>
  <cp:lastModifiedBy>Neeraj Shrigiri</cp:lastModifiedBy>
  <cp:revision>7</cp:revision>
  <dcterms:created xsi:type="dcterms:W3CDTF">2025-10-10T11:43:06Z</dcterms:created>
  <dcterms:modified xsi:type="dcterms:W3CDTF">2026-01-01T15:07:13Z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0x010100BE78D71EB2737744856734330DEBC565</vt:lpwstr>
  </property>
</Properties>
</file>